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66" r:id="rId2"/>
    <p:sldId id="468" r:id="rId3"/>
    <p:sldId id="469" r:id="rId4"/>
    <p:sldId id="467" r:id="rId5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3469" autoAdjust="0"/>
  </p:normalViewPr>
  <p:slideViewPr>
    <p:cSldViewPr snapToGrid="0">
      <p:cViewPr>
        <p:scale>
          <a:sx n="125" d="100"/>
          <a:sy n="125" d="100"/>
        </p:scale>
        <p:origin x="72" y="-19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621" cy="501497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0934" y="1"/>
            <a:ext cx="2985621" cy="501497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54A85B4-FB27-4168-99C5-B4C62937D52B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496" y="4821096"/>
            <a:ext cx="5511174" cy="394467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517217"/>
            <a:ext cx="2985621" cy="501497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0934" y="9517217"/>
            <a:ext cx="2985621" cy="501497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95B3C6AD-16B7-467C-B498-583FB9C37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29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B3C6AD-16B7-467C-B498-583FB9C3763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6846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249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11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24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687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258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4663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4685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36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70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81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0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89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19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45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754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03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A39EE-6D04-4B7E-9E4B-2FFA1D1185A8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6EF137-72B5-4FD2-A0DA-2868743644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23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A9052B-7483-E330-7252-EA1E8643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528" y="117227"/>
            <a:ext cx="8596668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LUCE e GAS: la nuova Bolletta FACILE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4E66F500-6466-0773-70C1-66B096E6AF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1807832"/>
            <a:ext cx="8596668" cy="4835626"/>
          </a:xfr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418F76F1-F277-8DAC-237E-018714C13C29}"/>
              </a:ext>
            </a:extLst>
          </p:cNvPr>
          <p:cNvSpPr txBox="1">
            <a:spLocks/>
          </p:cNvSpPr>
          <p:nvPr/>
        </p:nvSpPr>
        <p:spPr>
          <a:xfrm>
            <a:off x="787966" y="762000"/>
            <a:ext cx="9069015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 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Frontespizio Unificato</a:t>
            </a:r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è stato introdotto dall'ARERA proprio per rendere le bollette di facile lettura per noi consumatori. 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pratica, funge da 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"carta d'identità"</a:t>
            </a:r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della fattura: serve a capire in pochi secondi quanto devi pagare e se i dati della fornitura (come il 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</a:t>
            </a:r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per la luce o il 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PDR</a:t>
            </a:r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per il gas) sono corretti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BD26D6A-6DA7-B1D4-CDFC-A4807E2D51A4}"/>
              </a:ext>
            </a:extLst>
          </p:cNvPr>
          <p:cNvSpPr/>
          <p:nvPr/>
        </p:nvSpPr>
        <p:spPr>
          <a:xfrm>
            <a:off x="5094515" y="3429000"/>
            <a:ext cx="1390634" cy="5116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Egr. Signor</a:t>
            </a:r>
          </a:p>
          <a:p>
            <a:pPr algn="ctr"/>
            <a:r>
              <a:rPr lang="it-IT" sz="1200" dirty="0"/>
              <a:t>……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832F78E3-618F-521F-3FEA-FE317D340921}"/>
              </a:ext>
            </a:extLst>
          </p:cNvPr>
          <p:cNvSpPr/>
          <p:nvPr/>
        </p:nvSpPr>
        <p:spPr>
          <a:xfrm>
            <a:off x="2797474" y="3254829"/>
            <a:ext cx="1390634" cy="26771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1200" dirty="0"/>
              <a:t>Ciao…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94A60E69-F0F6-F5C5-DCDB-666AE4482311}"/>
              </a:ext>
            </a:extLst>
          </p:cNvPr>
          <p:cNvSpPr/>
          <p:nvPr/>
        </p:nvSpPr>
        <p:spPr>
          <a:xfrm>
            <a:off x="2941164" y="3933371"/>
            <a:ext cx="1390634" cy="6849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0E1D08E-90A8-B2BF-24B8-9465646C0218}"/>
              </a:ext>
            </a:extLst>
          </p:cNvPr>
          <p:cNvSpPr/>
          <p:nvPr/>
        </p:nvSpPr>
        <p:spPr>
          <a:xfrm>
            <a:off x="2855898" y="2481943"/>
            <a:ext cx="1332209" cy="47453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EBF3210-3D52-8DCC-9C46-663CF1EB5329}"/>
              </a:ext>
            </a:extLst>
          </p:cNvPr>
          <p:cNvSpPr/>
          <p:nvPr/>
        </p:nvSpPr>
        <p:spPr>
          <a:xfrm>
            <a:off x="4986949" y="2785226"/>
            <a:ext cx="1910562" cy="13335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23401D31-DC2D-3C42-973C-EFBCF5A96E13}"/>
              </a:ext>
            </a:extLst>
          </p:cNvPr>
          <p:cNvSpPr txBox="1">
            <a:spLocks/>
          </p:cNvSpPr>
          <p:nvPr/>
        </p:nvSpPr>
        <p:spPr>
          <a:xfrm rot="16200000">
            <a:off x="10009695" y="1783697"/>
            <a:ext cx="389692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Finanziato nell’ambito del programma della Regione Lombardia</a:t>
            </a:r>
          </a:p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 fondi MIMIT – DM 31/07/2024 e DD 14/2/2025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B3A5A01-D92F-4143-42E0-9A6925192F08}"/>
              </a:ext>
            </a:extLst>
          </p:cNvPr>
          <p:cNvSpPr/>
          <p:nvPr/>
        </p:nvSpPr>
        <p:spPr>
          <a:xfrm>
            <a:off x="3305904" y="3522539"/>
            <a:ext cx="1073056" cy="9389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574761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96160B7E-E239-CEFB-9C49-C39310D8F1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" y="2383973"/>
            <a:ext cx="7360412" cy="4437743"/>
          </a:xfr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8615D9AA-D255-F7B8-4876-5C17EAE7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91" y="47170"/>
            <a:ext cx="8596668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Scontrino dell’Energia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B64139E3-004D-267F-FE51-4FEDA6C95A80}"/>
              </a:ext>
            </a:extLst>
          </p:cNvPr>
          <p:cNvSpPr txBox="1">
            <a:spLocks/>
          </p:cNvSpPr>
          <p:nvPr/>
        </p:nvSpPr>
        <p:spPr>
          <a:xfrm>
            <a:off x="273291" y="604155"/>
            <a:ext cx="932486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Nato per rendere le bollette di luce e gas molto più semplici da leggere, proprio come uno scontrino del supermercato.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A) </a:t>
            </a:r>
            <a:r>
              <a:rPr lang="it-IT" sz="1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Quota Consumi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 parte variabile della bolletta. E’ il consumo effettivo di elettricità (il prezzo </a:t>
            </a:r>
            <a:r>
              <a:rPr lang="it-IT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e’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espresso in €/kWh) o gas (prezzo espresso in €/</a:t>
            </a:r>
            <a:r>
              <a:rPr lang="it-IT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Smc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che hai effettuato nel periodo di fatturazione.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B) </a:t>
            </a:r>
            <a:r>
              <a:rPr lang="it-IT" sz="1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Quota Fissa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 abbonamento mensile per il solo fatto di avere un contratto attivo. Lo paghi anche se non consumi nulla (ad esempio in una casa vacanze chiusa) e serve a coprire i costi commerciali del fornitore.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C) </a:t>
            </a:r>
            <a:r>
              <a:rPr lang="it-IT" sz="1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Quota Potenza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 (Specifica per la luce) Si paga in base alla potenza impegnata del tuo contatore. Più potenza richiedi(3KW potenza domestica standard), più alta sarà la quota fissa mensile.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D) </a:t>
            </a:r>
            <a:r>
              <a:rPr lang="it-IT" sz="12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Imposte Statali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 Comprende l'IVA e le accise. Sono tasse che il fornitore riscuote per conto dello Stato e variano in base alla tipologia di utenza (prima casa o altro) e ai consumi.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0770DE38-9385-DAC9-1EAD-79AE373E43FB}"/>
              </a:ext>
            </a:extLst>
          </p:cNvPr>
          <p:cNvSpPr txBox="1">
            <a:spLocks/>
          </p:cNvSpPr>
          <p:nvPr/>
        </p:nvSpPr>
        <p:spPr>
          <a:xfrm>
            <a:off x="7763247" y="3270703"/>
            <a:ext cx="4181011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trovi i dati tecnici della fornitura, come:</a:t>
            </a:r>
          </a:p>
          <a:p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codice POD e se gas PDR,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 </a:t>
            </a:r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Potenza Impegnata,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  </a:t>
            </a:r>
          </a:p>
          <a:p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Consumi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stimati utili per verificare la coerenza con le condizioni contrattuali.</a:t>
            </a: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D00F068C-4083-7BF6-57A6-551C0CC82D9F}"/>
              </a:ext>
            </a:extLst>
          </p:cNvPr>
          <p:cNvSpPr txBox="1">
            <a:spLocks/>
          </p:cNvSpPr>
          <p:nvPr/>
        </p:nvSpPr>
        <p:spPr>
          <a:xfrm>
            <a:off x="7684416" y="4272644"/>
            <a:ext cx="4181011" cy="6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Box Offerta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63E4106D-EA3A-90BA-4604-08E0467528EA}"/>
              </a:ext>
            </a:extLst>
          </p:cNvPr>
          <p:cNvSpPr txBox="1">
            <a:spLocks/>
          </p:cNvSpPr>
          <p:nvPr/>
        </p:nvSpPr>
        <p:spPr>
          <a:xfrm>
            <a:off x="7905011" y="4977499"/>
            <a:ext cx="4181011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Questa sezione riporta i principali dettagli dell’offerta commerciale attiva e le caratteristiche tecniche della fornitura, inclusi :   </a:t>
            </a:r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e tipo di offerta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prezzi per fascia oraria e altri costi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periodo di validità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importo totale speso nel periodo fatturato</a:t>
            </a:r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303126A-8E09-EB63-7C90-BF142834E448}"/>
              </a:ext>
            </a:extLst>
          </p:cNvPr>
          <p:cNvSpPr txBox="1">
            <a:spLocks/>
          </p:cNvSpPr>
          <p:nvPr/>
        </p:nvSpPr>
        <p:spPr>
          <a:xfrm rot="16200000">
            <a:off x="10020580" y="1783697"/>
            <a:ext cx="389692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Finanziato nell’ambito del programma della Regione Lombardia</a:t>
            </a:r>
          </a:p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 fondi MIMIT – DM 31/07/2024 e DD 14/2/2025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5214DAB-94BE-0E9F-C87A-4FA915D719CF}"/>
              </a:ext>
            </a:extLst>
          </p:cNvPr>
          <p:cNvSpPr/>
          <p:nvPr/>
        </p:nvSpPr>
        <p:spPr>
          <a:xfrm>
            <a:off x="2820692" y="2785226"/>
            <a:ext cx="1620679" cy="12126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A031351-5BEF-F54D-E5BD-43D90A0F21C4}"/>
              </a:ext>
            </a:extLst>
          </p:cNvPr>
          <p:cNvSpPr/>
          <p:nvPr/>
        </p:nvSpPr>
        <p:spPr>
          <a:xfrm>
            <a:off x="2479040" y="6253845"/>
            <a:ext cx="326412" cy="656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E04C788-DB24-E419-94DC-DF34E487B137}"/>
              </a:ext>
            </a:extLst>
          </p:cNvPr>
          <p:cNvSpPr/>
          <p:nvPr/>
        </p:nvSpPr>
        <p:spPr>
          <a:xfrm>
            <a:off x="931402" y="6251028"/>
            <a:ext cx="1049798" cy="656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720784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5ED3C0B-E610-75EC-A059-B68625A0D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85" y="1845666"/>
            <a:ext cx="6201732" cy="4464824"/>
          </a:xfr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F057910C-6C01-80CC-8F8C-76DE05C9C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91" y="47170"/>
            <a:ext cx="8596668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Storico Consumi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DFF588DC-794D-E1E8-817C-142EB3DF11B4}"/>
              </a:ext>
            </a:extLst>
          </p:cNvPr>
          <p:cNvSpPr txBox="1">
            <a:spLocks/>
          </p:cNvSpPr>
          <p:nvPr/>
        </p:nvSpPr>
        <p:spPr>
          <a:xfrm>
            <a:off x="460585" y="671688"/>
            <a:ext cx="9575234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Sezione dedicata all’analisi dei consumi: 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storico del consumo mensile, 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totale dei consumi per ogni mese, </a:t>
            </a:r>
          </a:p>
          <a:p>
            <a:pPr lvl="0"/>
            <a:r>
              <a:rPr lang="it-IT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consumo annuale, oltre alla tipologia di misura, (stimata o rilevata). 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3076591F-1374-DB4B-FAE8-3FB900B469D4}"/>
              </a:ext>
            </a:extLst>
          </p:cNvPr>
          <p:cNvSpPr txBox="1">
            <a:spLocks/>
          </p:cNvSpPr>
          <p:nvPr/>
        </p:nvSpPr>
        <p:spPr>
          <a:xfrm>
            <a:off x="6720277" y="2875844"/>
            <a:ext cx="3202656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Queste informazioni permettono di monitorare l’andamento dei consumi nel tempo e di individuare eventuali variazioni dei propri consumi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8B0F3A5-25FC-728C-06E5-8B89BC65BF09}"/>
              </a:ext>
            </a:extLst>
          </p:cNvPr>
          <p:cNvSpPr txBox="1">
            <a:spLocks/>
          </p:cNvSpPr>
          <p:nvPr/>
        </p:nvSpPr>
        <p:spPr>
          <a:xfrm rot="16200000">
            <a:off x="10044214" y="1914326"/>
            <a:ext cx="389692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Finanziato nell’ambito del programma della Regione Lombardia</a:t>
            </a:r>
          </a:p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 fondi MIMIT – DM 31/07/2024 e DD 14/2/2025</a:t>
            </a:r>
          </a:p>
        </p:txBody>
      </p:sp>
    </p:spTree>
    <p:extLst>
      <p:ext uri="{BB962C8B-B14F-4D97-AF65-F5344CB8AC3E}">
        <p14:creationId xmlns:p14="http://schemas.microsoft.com/office/powerpoint/2010/main" val="274241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2A6E03E-13F6-C5D3-C994-EF8A8A3639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29" y="2166702"/>
            <a:ext cx="7691007" cy="4326193"/>
          </a:xfr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91310BC3-427C-09B3-7186-9D383E062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9" y="132736"/>
            <a:ext cx="5655561" cy="660400"/>
          </a:xfrm>
        </p:spPr>
        <p:txBody>
          <a:bodyPr>
            <a:normAutofit fontScale="90000"/>
          </a:bodyPr>
          <a:lstStyle/>
          <a:p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Sezione Comunicazioni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9EC3931B-A902-4080-D55B-7C5A37FD9FE9}"/>
              </a:ext>
            </a:extLst>
          </p:cNvPr>
          <p:cNvSpPr txBox="1">
            <a:spLocks/>
          </p:cNvSpPr>
          <p:nvPr/>
        </p:nvSpPr>
        <p:spPr>
          <a:xfrm>
            <a:off x="224129" y="793136"/>
            <a:ext cx="7877652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IMPOSTE E ONERI GENERALI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imposte e gli oneri generali in bolletta (luce e gas) costituiscono una quota significativa, spesso tra il 15% e il 30% del totale, 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includono accise, addizionali regionali e IVA, oltre ai costi per incentivi</a:t>
            </a:r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Queste voci sono stabilite dall’Autorità e si applicano a tutti i clienti, indipendentemente dal fornitore scelto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dirty="0"/>
              <a:t> </a:t>
            </a:r>
          </a:p>
          <a:p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661B539-D110-561B-A95D-085A859A173D}"/>
              </a:ext>
            </a:extLst>
          </p:cNvPr>
          <p:cNvSpPr txBox="1">
            <a:spLocks/>
          </p:cNvSpPr>
          <p:nvPr/>
        </p:nvSpPr>
        <p:spPr>
          <a:xfrm>
            <a:off x="8044485" y="5535209"/>
            <a:ext cx="3866090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COMUNICAZIONE DELLE AUTORITA’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Riguardano eventuali bonus sociali, aggiornamenti normativi ed eventuali modifiche che compongono il prezzo</a:t>
            </a:r>
          </a:p>
          <a:p>
            <a:r>
              <a:rPr lang="it-IT" dirty="0"/>
              <a:t> </a:t>
            </a:r>
          </a:p>
          <a:p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2212E8B3-102C-1347-FCC9-95B287F9E835}"/>
              </a:ext>
            </a:extLst>
          </p:cNvPr>
          <p:cNvSpPr txBox="1">
            <a:spLocks/>
          </p:cNvSpPr>
          <p:nvPr/>
        </p:nvSpPr>
        <p:spPr>
          <a:xfrm>
            <a:off x="8183829" y="3808184"/>
            <a:ext cx="3587402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it-IT" sz="14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PAGAMENTO E COMUNICAZIONI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Sezione riepilogativa degli importi insoluti, fornisce istruzioni sulle modalità di pagamento.</a:t>
            </a:r>
          </a:p>
          <a:p>
            <a:r>
              <a:rPr lang="it-I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Riporta comunicazioni in caso di morosità; riduzione della potenza e/o possibilità sospensione fornitura</a:t>
            </a:r>
          </a:p>
          <a:p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A3FBA41D-96B2-7CE7-7C52-6BB4F31D2C05}"/>
              </a:ext>
            </a:extLst>
          </p:cNvPr>
          <p:cNvSpPr txBox="1">
            <a:spLocks/>
          </p:cNvSpPr>
          <p:nvPr/>
        </p:nvSpPr>
        <p:spPr>
          <a:xfrm rot="16200000">
            <a:off x="9913339" y="1785467"/>
            <a:ext cx="389692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Finanziato nell’ambito del programma della Regione Lombardia</a:t>
            </a:r>
          </a:p>
          <a:p>
            <a:r>
              <a:rPr lang="it-IT" sz="11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 fondi MIMIT – DM 31/07/2024 e DD 14/2/2025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1FA94749-997A-D2C4-3D0C-51DFF29F682E}"/>
              </a:ext>
            </a:extLst>
          </p:cNvPr>
          <p:cNvSpPr/>
          <p:nvPr/>
        </p:nvSpPr>
        <p:spPr>
          <a:xfrm>
            <a:off x="2179164" y="5396411"/>
            <a:ext cx="1762916" cy="66845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D632FDA-AAC4-896C-8A40-789DADC11472}"/>
              </a:ext>
            </a:extLst>
          </p:cNvPr>
          <p:cNvSpPr/>
          <p:nvPr/>
        </p:nvSpPr>
        <p:spPr>
          <a:xfrm>
            <a:off x="4195924" y="5556843"/>
            <a:ext cx="330356" cy="7687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BC9C3405-DF0C-8145-ED38-5F6FACC57939}"/>
              </a:ext>
            </a:extLst>
          </p:cNvPr>
          <p:cNvSpPr/>
          <p:nvPr/>
        </p:nvSpPr>
        <p:spPr>
          <a:xfrm>
            <a:off x="1958340" y="6129020"/>
            <a:ext cx="3807460" cy="14098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77C935B-72C3-F794-851B-D63F05FC4CFF}"/>
              </a:ext>
            </a:extLst>
          </p:cNvPr>
          <p:cNvSpPr/>
          <p:nvPr/>
        </p:nvSpPr>
        <p:spPr>
          <a:xfrm>
            <a:off x="670560" y="5585460"/>
            <a:ext cx="528320" cy="8669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06183487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</TotalTime>
  <Words>587</Words>
  <Application>Microsoft Office PowerPoint</Application>
  <PresentationFormat>Widescreen</PresentationFormat>
  <Paragraphs>44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Sfaccettatura</vt:lpstr>
      <vt:lpstr>LUCE e GAS: la nuova Bolletta FACILE</vt:lpstr>
      <vt:lpstr>Scontrino dell’Energia</vt:lpstr>
      <vt:lpstr>Storico Consumi</vt:lpstr>
      <vt:lpstr>Sezione Comunicazioni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Progetti Confconsumatori</dc:creator>
  <cp:lastModifiedBy>CC1</cp:lastModifiedBy>
  <cp:revision>43</cp:revision>
  <cp:lastPrinted>2026-03-16T13:07:45Z</cp:lastPrinted>
  <dcterms:created xsi:type="dcterms:W3CDTF">2025-11-10T09:28:17Z</dcterms:created>
  <dcterms:modified xsi:type="dcterms:W3CDTF">2026-03-16T13:07:47Z</dcterms:modified>
</cp:coreProperties>
</file>